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5" r:id="rId5"/>
    <p:sldId id="257" r:id="rId6"/>
    <p:sldId id="287" r:id="rId7"/>
    <p:sldId id="293" r:id="rId8"/>
    <p:sldId id="297" r:id="rId9"/>
    <p:sldId id="288" r:id="rId10"/>
    <p:sldId id="302" r:id="rId11"/>
    <p:sldId id="289" r:id="rId12"/>
    <p:sldId id="296" r:id="rId13"/>
    <p:sldId id="298" r:id="rId14"/>
    <p:sldId id="290" r:id="rId15"/>
    <p:sldId id="304" r:id="rId16"/>
    <p:sldId id="299" r:id="rId17"/>
    <p:sldId id="291" r:id="rId18"/>
    <p:sldId id="300" r:id="rId19"/>
    <p:sldId id="292" r:id="rId20"/>
    <p:sldId id="277" r:id="rId21"/>
    <p:sldId id="30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7"/>
    <a:srgbClr val="8D632F"/>
    <a:srgbClr val="8D6347"/>
    <a:srgbClr val="FFFFFF"/>
    <a:srgbClr val="9D0000"/>
    <a:srgbClr val="855939"/>
    <a:srgbClr val="603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7" y="2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02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20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261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-32538"/>
            <a:ext cx="12192000" cy="6890538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879105" y="6177882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4" y="5814814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3" y="581481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89" y="332808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5/28/2019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2722987" y="2490598"/>
            <a:ext cx="2734056" cy="228600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749111" y="263233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500121" y="180479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3921" y="2011545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202000" y="2128330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5/28/2019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restaura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69"/>
            <a:ext cx="12192000" cy="687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-8135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73164"/>
          </a:xfrm>
          <a:prstGeom prst="rect">
            <a:avLst/>
          </a:prstGeom>
        </p:spPr>
      </p:pic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-284836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5/28/2019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5/28/2019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5/28/2019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21724" y="1914605"/>
            <a:ext cx="6238970" cy="1452709"/>
          </a:xfrm>
        </p:spPr>
        <p:txBody>
          <a:bodyPr>
            <a:normAutofit/>
          </a:bodyPr>
          <a:lstStyle/>
          <a:p>
            <a:r>
              <a:rPr lang="fa-IR" sz="4000" dirty="0" smtClean="0">
                <a:solidFill>
                  <a:schemeClr val="bg2">
                    <a:lumMod val="10000"/>
                  </a:schemeClr>
                </a:solidFill>
                <a:cs typeface="B Nazanin" panose="00000400000000000000" pitchFamily="2" charset="-78"/>
              </a:rPr>
              <a:t>باسمه تعالی</a:t>
            </a:r>
            <a:endParaRPr lang="ru-RU" sz="4000" dirty="0">
              <a:solidFill>
                <a:schemeClr val="bg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650504" y="5458568"/>
            <a:ext cx="8317522" cy="50593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4400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تحلیل و طراحی سیستم سفارش غذا</a:t>
            </a:r>
            <a:endParaRPr lang="ru-RU" sz="4400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D1AF7-4BCC-4DEC-B755-B6FF870EB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1724" cy="11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6398" y="610071"/>
            <a:ext cx="11385007" cy="704696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نمودار موارد کاربرد </a:t>
            </a: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سیستم</a:t>
            </a:r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برای مدیریت </a:t>
            </a:r>
            <a:endParaRPr lang="en-US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431292"/>
            <a:ext cx="6111671" cy="49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58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50971" y="1935420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معماری لایه 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نمودار موارد کاربرد سیستم 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تشریح یک مورد از موارد کاربری</a:t>
            </a:r>
            <a:endParaRPr lang="en-US" sz="2200" b="1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موجودیت های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جمع بندی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1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5318" y="-67734"/>
            <a:ext cx="10283692" cy="771417"/>
          </a:xfrm>
        </p:spPr>
        <p:txBody>
          <a:bodyPr>
            <a:normAutofit/>
          </a:bodyPr>
          <a:lstStyle/>
          <a:p>
            <a:pPr algn="ctr" rtl="1"/>
            <a:r>
              <a:rPr lang="fa-IR" sz="32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تشریح یک مورد از موارد کاربری</a:t>
            </a:r>
            <a:endParaRPr lang="en-US" sz="3200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43" y="911116"/>
            <a:ext cx="4017931" cy="59468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40965" y="703683"/>
            <a:ext cx="28937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1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نمودار فعالیت سفارش غذا</a:t>
            </a:r>
            <a:endParaRPr lang="en-US" sz="24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9962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5318" y="-67734"/>
            <a:ext cx="10283692" cy="771417"/>
          </a:xfrm>
        </p:spPr>
        <p:txBody>
          <a:bodyPr>
            <a:normAutofit/>
          </a:bodyPr>
          <a:lstStyle/>
          <a:p>
            <a:pPr algn="ctr" rtl="1"/>
            <a:r>
              <a:rPr lang="fa-IR" sz="32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تشریح یک مورد از موارد کاربری</a:t>
            </a:r>
            <a:endParaRPr lang="en-US" sz="3200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16" y="1122880"/>
            <a:ext cx="8754495" cy="55845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96105" y="703683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نمودار </a:t>
            </a:r>
            <a:r>
              <a:rPr lang="fa-IR" sz="2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توالی</a:t>
            </a:r>
            <a:endParaRPr lang="en-US" sz="2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5441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50971" y="1935420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معماری لایه 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نمودار موارد کاربرد سیستم 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تشریح یک مورد از موارد کاربری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موجودیت های سیستم</a:t>
            </a:r>
            <a:endParaRPr lang="en-US" sz="2200" b="1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جمع بندی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9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001" y="96842"/>
            <a:ext cx="10283692" cy="771417"/>
          </a:xfrm>
        </p:spPr>
        <p:txBody>
          <a:bodyPr/>
          <a:lstStyle/>
          <a:p>
            <a:pPr algn="ctr" rtl="1"/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موجودیت های سیستم</a:t>
            </a:r>
            <a:endParaRPr lang="en-US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55" y="956344"/>
            <a:ext cx="8711110" cy="57506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835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50971" y="1935420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معماری لایه 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نمودار موارد کاربرد سیستم 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تشریح یک مورد از موارد کاربری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موجودیت های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جمع بندی</a:t>
            </a:r>
            <a:endParaRPr lang="en-US" sz="2200" b="1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2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 txBox="1">
            <a:spLocks/>
          </p:cNvSpPr>
          <p:nvPr/>
        </p:nvSpPr>
        <p:spPr>
          <a:xfrm>
            <a:off x="6626787" y="573762"/>
            <a:ext cx="4251138" cy="1355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400" smtClean="0">
                <a:solidFill>
                  <a:schemeClr val="accent1"/>
                </a:solidFill>
                <a:cs typeface="B Nazanin" panose="00000400000000000000" pitchFamily="2" charset="-78"/>
              </a:rPr>
              <a:t>جمع بندی</a:t>
            </a:r>
            <a:endParaRPr lang="en-US" sz="4400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7104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2"/>
                </a:solidFill>
                <a:cs typeface="B Nazanin" panose="00000400000000000000" pitchFamily="2" charset="-78"/>
              </a:rPr>
              <a:t>با تشکر</a:t>
            </a:r>
            <a:endParaRPr lang="en-US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4923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6E7"/>
            </a:gs>
            <a:gs pos="74000">
              <a:srgbClr val="FFF6E7"/>
            </a:gs>
            <a:gs pos="83000">
              <a:srgbClr val="FFF6E7"/>
            </a:gs>
            <a:gs pos="100000">
              <a:srgbClr val="FFF6E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9214AA-7CAA-486F-B94C-0576CD3DC11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>
            <a:noAutofit/>
          </a:bodyPr>
          <a:lstStyle/>
          <a:p>
            <a:r>
              <a:rPr lang="fa-IR" sz="2000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بهار 98</a:t>
            </a:r>
            <a:endParaRPr lang="en-US" sz="2000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75230" y="416689"/>
            <a:ext cx="397011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2">
                    <a:lumMod val="10000"/>
                  </a:schemeClr>
                </a:solidFill>
                <a:cs typeface="B Nazanin" panose="00000400000000000000" pitchFamily="2" charset="-78"/>
              </a:rPr>
              <a:t>اعضای گروه زیری </a:t>
            </a:r>
            <a:r>
              <a:rPr lang="fa-IR" sz="2800" b="1" dirty="0">
                <a:solidFill>
                  <a:schemeClr val="bg2">
                    <a:lumMod val="10000"/>
                  </a:schemeClr>
                </a:solidFill>
                <a:cs typeface="B Nazanin" panose="00000400000000000000" pitchFamily="2" charset="-78"/>
              </a:rPr>
              <a:t>و دوستان</a:t>
            </a:r>
            <a:endParaRPr lang="en-US" sz="2800" dirty="0">
              <a:solidFill>
                <a:schemeClr val="bg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92373" y="2160776"/>
            <a:ext cx="193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علی نظری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2227" y="2230025"/>
            <a:ext cx="193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Nazanin" panose="00000400000000000000" pitchFamily="2" charset="-78"/>
              </a:rPr>
              <a:t>محمدرضا اخگری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9394" y="2085607"/>
            <a:ext cx="19317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زهرا یونس‌پور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2846" y="2085607"/>
            <a:ext cx="19317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امیرحسین هدیه‌لو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27964" y="4084435"/>
            <a:ext cx="4136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استاد درس : جناب آقای دکتر کلباسی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528457" y="1935420"/>
            <a:ext cx="4015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معماری لایه 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نمودار موارد کاربرد سیستم 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تشریح یک مورد از موارد کاربری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موجودیت های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جمع بندی</a:t>
            </a:r>
            <a:endParaRPr lang="en-US" sz="2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556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636525" y="741200"/>
            <a:ext cx="7362365" cy="704696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شرح کلی پروژه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2882" y="5976000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9890760" y="1462088"/>
            <a:ext cx="151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dirty="0">
                <a:solidFill>
                  <a:srgbClr val="8D632F"/>
                </a:solidFill>
                <a:cs typeface="B Nazanin" panose="00000400000000000000" pitchFamily="2" charset="-78"/>
              </a:rPr>
              <a:t>مشکلات</a:t>
            </a:r>
            <a:r>
              <a:rPr lang="fa-IR" sz="3200" b="1" dirty="0" smtClean="0">
                <a:solidFill>
                  <a:srgbClr val="8D632F"/>
                </a:solidFill>
                <a:cs typeface="B Nazanin" panose="00000400000000000000" pitchFamily="2" charset="-78"/>
              </a:rPr>
              <a:t>:</a:t>
            </a:r>
            <a:endParaRPr lang="fa-IR" sz="3200" b="1" dirty="0">
              <a:solidFill>
                <a:srgbClr val="8D632F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3710" y="2645576"/>
            <a:ext cx="242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fa-IR" sz="2400" b="1" dirty="0">
                <a:solidFill>
                  <a:srgbClr val="8D632F"/>
                </a:solidFill>
                <a:cs typeface="B Nazanin" panose="00000400000000000000" pitchFamily="2" charset="-78"/>
              </a:rPr>
              <a:t>مشغله گارسون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8786" y="3570845"/>
            <a:ext cx="275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fa-IR" sz="2400" b="1" dirty="0">
                <a:solidFill>
                  <a:srgbClr val="8D632F"/>
                </a:solidFill>
                <a:cs typeface="B Nazanin" panose="00000400000000000000" pitchFamily="2" charset="-78"/>
              </a:rPr>
              <a:t>تعامل با گارسون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38716" y="4311448"/>
            <a:ext cx="396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r" rtl="1"/>
            <a:r>
              <a:rPr lang="fa-IR" sz="2400" b="1" dirty="0">
                <a:solidFill>
                  <a:srgbClr val="8D632F"/>
                </a:solidFill>
                <a:cs typeface="B Nazanin" panose="00000400000000000000" pitchFamily="2" charset="-78"/>
              </a:rPr>
              <a:t>اطمینان از کیفیت غذا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10767" y="5052051"/>
            <a:ext cx="322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fa-IR" sz="2400" b="1" dirty="0">
                <a:solidFill>
                  <a:srgbClr val="8D632F"/>
                </a:solidFill>
                <a:cs typeface="B Nazanin" panose="00000400000000000000" pitchFamily="2" charset="-78"/>
              </a:rPr>
              <a:t>آگاهی از سیر </a:t>
            </a:r>
            <a:r>
              <a:rPr lang="fa-IR" sz="2400" b="1" dirty="0" smtClean="0">
                <a:solidFill>
                  <a:srgbClr val="8D632F"/>
                </a:solidFill>
                <a:cs typeface="B Nazanin" panose="00000400000000000000" pitchFamily="2" charset="-78"/>
              </a:rPr>
              <a:t>سفارش</a:t>
            </a:r>
            <a:endParaRPr lang="fa-IR" sz="2400" b="1" dirty="0">
              <a:solidFill>
                <a:srgbClr val="8D632F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/>
        </p:nvSpPr>
        <p:spPr>
          <a:xfrm>
            <a:off x="9371227" y="2518842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81" y="2591655"/>
            <a:ext cx="515586" cy="51558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/>
        </p:nvSpPr>
        <p:spPr>
          <a:xfrm>
            <a:off x="8184199" y="349027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/>
        </p:nvSpPr>
        <p:spPr>
          <a:xfrm>
            <a:off x="6817075" y="4230880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/>
        </p:nvSpPr>
        <p:spPr>
          <a:xfrm>
            <a:off x="5125986" y="4890916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85" y="3577506"/>
            <a:ext cx="450027" cy="4500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95" y="4269434"/>
            <a:ext cx="453359" cy="4533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41" y="4997893"/>
            <a:ext cx="408845" cy="4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5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4C5E-3B2A-43D9-9831-21B334FD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solidFill>
                  <a:srgbClr val="0070C0"/>
                </a:solidFill>
                <a:cs typeface="B Nazanin" panose="00000400000000000000" pitchFamily="2" charset="-78"/>
              </a:rPr>
              <a:t>محیط </a:t>
            </a:r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کاری نرم افزار</a:t>
            </a:r>
            <a:endParaRPr lang="en-US" dirty="0"/>
          </a:p>
        </p:txBody>
      </p:sp>
      <p:pic>
        <p:nvPicPr>
          <p:cNvPr id="18" name="Picture Placeholder 17" descr="Glass icon">
            <a:extLst>
              <a:ext uri="{FF2B5EF4-FFF2-40B4-BE49-F238E27FC236}">
                <a16:creationId xmlns:a16="http://schemas.microsoft.com/office/drawing/2014/main" id="{461AE029-2675-4B7C-8A3E-3E83CD2E6D7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-59476" t="-22171" r="-59476" b="-28834"/>
          <a:stretch/>
        </p:blipFill>
        <p:spPr>
          <a:xfrm>
            <a:off x="950378" y="1999033"/>
            <a:ext cx="504000" cy="504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5"/>
          <a:stretch/>
        </p:blipFill>
        <p:spPr>
          <a:xfrm>
            <a:off x="2754774" y="2716141"/>
            <a:ext cx="2523281" cy="183564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24B971-69DB-45D3-9772-37DC78D632BB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7150151" y="3258089"/>
            <a:ext cx="3892731" cy="375509"/>
          </a:xfrm>
        </p:spPr>
        <p:txBody>
          <a:bodyPr>
            <a:noAutofit/>
          </a:bodyPr>
          <a:lstStyle/>
          <a:p>
            <a:pPr algn="r" rtl="1"/>
            <a:r>
              <a:rPr lang="fa-IR" sz="3200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راه حل ما؟؟</a:t>
            </a:r>
            <a:endParaRPr lang="en-US" sz="3200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6B592-478F-4AED-AA32-BDC3DFC8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9" y="2015600"/>
            <a:ext cx="1958400" cy="30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0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50971" y="1935420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معماری لایه ای سیستم</a:t>
            </a:r>
            <a:endParaRPr lang="en-US" sz="2200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نمودار موارد کاربرد سیستم 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تشریح یک مورد از موارد کاربری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موجودیت های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جمع بندی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5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5473" y="2281196"/>
            <a:ext cx="3570147" cy="1705109"/>
          </a:xfrm>
        </p:spPr>
        <p:txBody>
          <a:bodyPr>
            <a:normAutofit fontScale="90000"/>
          </a:bodyPr>
          <a:lstStyle/>
          <a:p>
            <a:pPr algn="r" rtl="1">
              <a:lnSpc>
                <a:spcPct val="200000"/>
              </a:lnSpc>
            </a:pPr>
            <a:r>
              <a:rPr lang="fa-IR" sz="2800" dirty="0">
                <a:solidFill>
                  <a:srgbClr val="0070C0"/>
                </a:solidFill>
                <a:cs typeface="B Nazanin" panose="00000400000000000000" pitchFamily="2" charset="-78"/>
              </a:rPr>
              <a:t>معماری لایه ای </a:t>
            </a:r>
            <a:r>
              <a:rPr lang="fa-IR" sz="28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سیستم مدیریت سفارش و رستوران</a:t>
            </a:r>
            <a:endParaRPr lang="en-US" sz="2800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1628613" y="1838200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17549" y="1340018"/>
            <a:ext cx="4929093" cy="3744685"/>
            <a:chOff x="0" y="0"/>
            <a:chExt cx="4785360" cy="2849880"/>
          </a:xfrm>
        </p:grpSpPr>
        <p:sp>
          <p:nvSpPr>
            <p:cNvPr id="10" name="Rounded Rectangle 9"/>
            <p:cNvSpPr/>
            <p:nvPr/>
          </p:nvSpPr>
          <p:spPr>
            <a:xfrm>
              <a:off x="0" y="0"/>
              <a:ext cx="4785360" cy="609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User Interface</a:t>
              </a:r>
              <a:endParaRPr lang="en-US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0" y="716280"/>
              <a:ext cx="4785360" cy="609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5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Login in system	</a:t>
              </a:r>
              <a:r>
                <a:rPr lang="en-US" sz="15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chairman</a:t>
              </a:r>
              <a:r>
                <a:rPr lang="en-US" sz="15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	</a:t>
              </a:r>
              <a:r>
                <a:rPr lang="en-US" sz="15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order </a:t>
              </a:r>
              <a:r>
                <a:rPr lang="en-US" sz="15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manager</a:t>
              </a:r>
              <a:endParaRPr lang="en-US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0" y="1478280"/>
              <a:ext cx="4785360" cy="609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Report 	</a:t>
              </a:r>
              <a:r>
                <a:rPr lang="en-US" sz="1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Manage Comments</a:t>
              </a:r>
              <a:r>
                <a:rPr lang="en-US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	Add food	Delete </a:t>
              </a:r>
              <a:r>
                <a:rPr lang="en-US" sz="1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food</a:t>
              </a:r>
            </a:p>
            <a:p>
              <a:pPr marL="0" marR="0" algn="ctr" rtl="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Edit </a:t>
              </a:r>
              <a:r>
                <a:rPr lang="en-US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food	Set Order </a:t>
              </a:r>
              <a:r>
                <a:rPr lang="en-US" sz="1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State</a:t>
              </a: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              </a:t>
              </a:r>
              <a:r>
                <a:rPr lang="en-US" sz="1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set Availability	view </a:t>
              </a:r>
              <a:r>
                <a:rPr lang="en-US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orders</a:t>
              </a:r>
              <a:endParaRPr lang="en-US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0" y="2240280"/>
              <a:ext cx="4785360" cy="609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Arial" panose="020B0604020202020204" pitchFamily="34" charset="0"/>
                </a:rPr>
                <a:t>Database</a:t>
              </a:r>
              <a:endParaRPr lang="en-US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681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99340" y="5994348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684" y="575293"/>
            <a:ext cx="2061028" cy="849023"/>
          </a:xfrm>
        </p:spPr>
        <p:txBody>
          <a:bodyPr>
            <a:noAutofit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سیر ارائه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6" name="Picture Placeholder 28" descr="Lecturer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5" b="65"/>
          <a:stretch>
            <a:fillRect/>
          </a:stretch>
        </p:blipFill>
        <p:spPr>
          <a:xfrm>
            <a:off x="8578198" y="1867848"/>
            <a:ext cx="449688" cy="566033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7" name="Picture Placeholder 21" descr="Bullseye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483980" y="5735683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50971" y="1935420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شرح کلی پروژه و محیط کاری نرم افزار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1801" y="278979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معماری لایه 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use case diagram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07" y="3430013"/>
            <a:ext cx="561865" cy="5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70" y="4279675"/>
            <a:ext cx="483399" cy="483399"/>
          </a:xfrm>
          <a:prstGeom prst="rect">
            <a:avLst/>
          </a:prstGeom>
        </p:spPr>
      </p:pic>
      <p:pic>
        <p:nvPicPr>
          <p:cNvPr id="2052" name="Picture 4" descr="Image result for class diagram ic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7" y="5050871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28457" y="3560991"/>
            <a:ext cx="395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نمودار موارد کاربرد سیستم </a:t>
            </a:r>
            <a:endParaRPr lang="en-US" sz="2200" b="1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1801" y="4332187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تشریح یک مورد از موارد کاربری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575" y="5103383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موجودیت های سیستم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0575" y="5822125"/>
            <a:ext cx="3493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 smtClean="0">
                <a:cs typeface="B Nazanin" panose="00000400000000000000" pitchFamily="2" charset="-78"/>
              </a:rPr>
              <a:t>جمع بندی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2632887"/>
            <a:ext cx="468997" cy="4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2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6398" y="610071"/>
            <a:ext cx="11385007" cy="704696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نمودار موارد کاربرد </a:t>
            </a: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سیستم</a:t>
            </a:r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برای مشتری </a:t>
            </a:r>
            <a:endParaRPr lang="en-US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1767839"/>
            <a:ext cx="8794242" cy="43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71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D81ADB-A44A-4FB2-B0CC-58F0879A8535}">
  <ds:schemaRefs>
    <ds:schemaRef ds:uri="http://purl.org/dc/elements/1.1/"/>
    <ds:schemaRef ds:uri="16c05727-aa75-4e4a-9b5f-8a80a1165891"/>
    <ds:schemaRef ds:uri="71af3243-3dd4-4a8d-8c0d-dd76da1f02a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0</TotalTime>
  <Words>304</Words>
  <Application>Microsoft Office PowerPoint</Application>
  <PresentationFormat>Widescreen</PresentationFormat>
  <Paragraphs>96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Adobe Garamond Pro</vt:lpstr>
      <vt:lpstr>Arial</vt:lpstr>
      <vt:lpstr>B Nazanin</vt:lpstr>
      <vt:lpstr>Calibri</vt:lpstr>
      <vt:lpstr>Segoe UI</vt:lpstr>
      <vt:lpstr>Office Theme</vt:lpstr>
      <vt:lpstr>باسمه تعالی</vt:lpstr>
      <vt:lpstr>PowerPoint Presentation</vt:lpstr>
      <vt:lpstr>سیر ارائه</vt:lpstr>
      <vt:lpstr>شرح کلی پروژه </vt:lpstr>
      <vt:lpstr>محیط کاری نرم افزار</vt:lpstr>
      <vt:lpstr>سیر ارائه</vt:lpstr>
      <vt:lpstr>معماری لایه ای سیستم مدیریت سفارش و رستوران</vt:lpstr>
      <vt:lpstr>سیر ارائه</vt:lpstr>
      <vt:lpstr>نمودار موارد کاربرد سیستم برای مشتری </vt:lpstr>
      <vt:lpstr>نمودار موارد کاربرد سیستم برای مدیریت </vt:lpstr>
      <vt:lpstr>سیر ارائه</vt:lpstr>
      <vt:lpstr>تشریح یک مورد از موارد کاربری</vt:lpstr>
      <vt:lpstr>تشریح یک مورد از موارد کاربری</vt:lpstr>
      <vt:lpstr>سیر ارائه</vt:lpstr>
      <vt:lpstr>موجودیت های سیستم</vt:lpstr>
      <vt:lpstr>سیر ارائه</vt:lpstr>
      <vt:lpstr>PowerPoint Presentation</vt:lpstr>
      <vt:lpstr>با 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2019-05-27T18:00:32Z</dcterms:created>
  <dcterms:modified xsi:type="dcterms:W3CDTF">2019-05-28T11:13:09Z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